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6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56" userDrawn="1">
          <p15:clr>
            <a:srgbClr val="A4A3A4"/>
          </p15:clr>
        </p15:guide>
        <p15:guide id="2" pos="6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6582"/>
    <a:srgbClr val="275791"/>
    <a:srgbClr val="5C7190"/>
    <a:srgbClr val="008000"/>
    <a:srgbClr val="FFFFFF"/>
    <a:srgbClr val="1F5394"/>
    <a:srgbClr val="3333CC"/>
    <a:srgbClr val="456EAD"/>
    <a:srgbClr val="1C4E9C"/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AF606853-7671-496A-8E4F-DF71F8EC918B}" styleName="Stile scuro 1 - Color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ile con tema 2 - Color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3948" autoAdjust="0"/>
  </p:normalViewPr>
  <p:slideViewPr>
    <p:cSldViewPr snapToGrid="0" showGuides="1">
      <p:cViewPr varScale="1">
        <p:scale>
          <a:sx n="56" d="100"/>
          <a:sy n="56" d="100"/>
        </p:scale>
        <p:origin x="1356" y="44"/>
      </p:cViewPr>
      <p:guideLst>
        <p:guide orient="horz" pos="4156"/>
        <p:guide pos="6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4" d="100"/>
        <a:sy n="74" d="100"/>
      </p:scale>
      <p:origin x="0" y="-1780"/>
    </p:cViewPr>
  </p:sorterViewPr>
  <p:notesViewPr>
    <p:cSldViewPr snapToGrid="0" showGuides="1">
      <p:cViewPr varScale="1">
        <p:scale>
          <a:sx n="157" d="100"/>
          <a:sy n="157" d="100"/>
        </p:scale>
        <p:origin x="5672" y="19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6885C7D-C4E4-1D47-8F54-1923184911E9}" type="datetimeFigureOut">
              <a:rPr lang="it-IT"/>
              <a:pPr>
                <a:defRPr/>
              </a:pPr>
              <a:t>22/10/2025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9" y="9428175"/>
            <a:ext cx="2946400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9" y="9428175"/>
            <a:ext cx="2946400" cy="496887"/>
          </a:xfrm>
          <a:prstGeom prst="rect">
            <a:avLst/>
          </a:prstGeom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5593A-D86B-E44C-946E-FBD38A9D7660}" type="slidenum">
              <a:rPr lang="it-IT" altLang="x-none"/>
              <a:pPr/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193299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4B3D7DB-BFB0-F04C-B86C-93D2F1C9BA7D}" type="datetimeFigureOut">
              <a:rPr lang="it-IT"/>
              <a:pPr>
                <a:defRPr/>
              </a:pPr>
              <a:t>22/10/2025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61" y="4714888"/>
            <a:ext cx="5438775" cy="4467225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9" y="9428175"/>
            <a:ext cx="2946400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9" y="9428175"/>
            <a:ext cx="2946400" cy="496887"/>
          </a:xfrm>
          <a:prstGeom prst="rect">
            <a:avLst/>
          </a:prstGeom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AB81F4C-4B41-8D49-BE3A-3C7FEA23EE43}" type="slidenum">
              <a:rPr lang="it-IT" altLang="x-none"/>
              <a:pPr/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169077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Acimit1945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x.com/ACIMIT_info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s://www.youtube.com/channel/UCyALRqEzR6QCSXz3aFNlBDA" TargetMode="External"/><Relationship Id="rId4" Type="http://schemas.openxmlformats.org/officeDocument/2006/relationships/hyperlink" Target="https://www.linkedin.com/company/acimit" TargetMode="External"/><Relationship Id="rId9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Acimit1945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x.com/ACIMIT_info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hyperlink" Target="https://www.youtube.com/channel/UCyALRqEzR6QCSXz3aFNlBDA" TargetMode="External"/><Relationship Id="rId4" Type="http://schemas.openxmlformats.org/officeDocument/2006/relationships/hyperlink" Target="https://www.linkedin.com/company/acimit" TargetMode="External"/><Relationship Id="rId9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AE1FC3C2-20F0-C1E9-844C-EE74F6F953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145" y="0"/>
            <a:ext cx="12302291" cy="6916495"/>
          </a:xfrm>
          <a:prstGeom prst="rect">
            <a:avLst/>
          </a:prstGeom>
        </p:spPr>
      </p:pic>
      <p:sp>
        <p:nvSpPr>
          <p:cNvPr id="20" name="Titolo 1">
            <a:extLst>
              <a:ext uri="{FF2B5EF4-FFF2-40B4-BE49-F238E27FC236}">
                <a16:creationId xmlns:a16="http://schemas.microsoft.com/office/drawing/2014/main" id="{0F0193AB-32EC-0A2C-BC60-B0E95DA1D7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58613" y="2130428"/>
            <a:ext cx="7650291" cy="1424941"/>
          </a:xfrm>
          <a:prstGeom prst="rect">
            <a:avLst/>
          </a:prstGeom>
        </p:spPr>
        <p:txBody>
          <a:bodyPr/>
          <a:lstStyle>
            <a:lvl1pPr algn="r">
              <a:defRPr sz="3600" b="1" i="0">
                <a:solidFill>
                  <a:srgbClr val="1F5394"/>
                </a:solidFill>
                <a:latin typeface="Arial Black" panose="020B0604020202020204" pitchFamily="34" charset="0"/>
                <a:ea typeface="Tahoma" panose="020B0604030504040204" pitchFamily="34" charset="0"/>
                <a:cs typeface="Arial Black" panose="020B0604020202020204" pitchFamily="34" charset="0"/>
              </a:defRPr>
            </a:lvl1pPr>
          </a:lstStyle>
          <a:p>
            <a:r>
              <a:rPr lang="it-IT" dirty="0"/>
              <a:t>TITOLO </a:t>
            </a:r>
            <a:br>
              <a:rPr lang="it-IT" dirty="0"/>
            </a:br>
            <a:r>
              <a:rPr lang="it-IT" dirty="0"/>
              <a:t>PRESENTAZIONE</a:t>
            </a:r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9EFFC010-C730-6470-6677-F7B7EFC6147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89848" y="3600453"/>
            <a:ext cx="6213376" cy="76199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="0" i="0">
                <a:solidFill>
                  <a:srgbClr val="1F539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Testo aggiuntivo</a:t>
            </a: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A987B89A-BDF0-0C0B-C197-92258F52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1" i="0">
                <a:solidFill>
                  <a:srgbClr val="1C4E9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2535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bg>
      <p:bgPr>
        <a:solidFill>
          <a:schemeClr val="bg1">
            <a:alpha val="9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6ECA7E65-C626-395B-814C-744F98F241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681728"/>
          </a:xfrm>
          <a:prstGeom prst="rect">
            <a:avLst/>
          </a:prstGeom>
        </p:spPr>
      </p:pic>
      <p:sp>
        <p:nvSpPr>
          <p:cNvPr id="15" name="Segnaposto data 3">
            <a:extLst>
              <a:ext uri="{FF2B5EF4-FFF2-40B4-BE49-F238E27FC236}">
                <a16:creationId xmlns:a16="http://schemas.microsoft.com/office/drawing/2014/main" id="{726EAADA-F2BB-221C-9455-8178C8EE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040" y="6385475"/>
            <a:ext cx="1715736" cy="365125"/>
          </a:xfrm>
          <a:prstGeom prst="rect">
            <a:avLst/>
          </a:prstGeom>
          <a:ln>
            <a:noFill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>
                <a:solidFill>
                  <a:srgbClr val="1C4E9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18" name="Segnaposto numero diapositiva 5">
            <a:extLst>
              <a:ext uri="{FF2B5EF4-FFF2-40B4-BE49-F238E27FC236}">
                <a16:creationId xmlns:a16="http://schemas.microsoft.com/office/drawing/2014/main" id="{AEC721D8-BF9E-83F4-1E37-2EF38A1B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2700" y="6362035"/>
            <a:ext cx="452428" cy="365125"/>
          </a:xfrm>
          <a:prstGeom prst="rect">
            <a:avLst/>
          </a:prstGeom>
        </p:spPr>
        <p:txBody>
          <a:bodyPr/>
          <a:lstStyle>
            <a:lvl1pPr>
              <a:defRPr sz="1400" b="1" i="0">
                <a:solidFill>
                  <a:srgbClr val="1C4E9C"/>
                </a:solidFill>
                <a:latin typeface="Gotham Bold" pitchFamily="2" charset="0"/>
                <a:ea typeface="Tahoma" panose="020B0604030504040204" pitchFamily="34" charset="0"/>
                <a:cs typeface="Gotham Bold" pitchFamily="2" charset="0"/>
              </a:defRPr>
            </a:lvl1pPr>
          </a:lstStyle>
          <a:p>
            <a:pPr>
              <a:defRPr/>
            </a:pPr>
            <a:fld id="{9EB2A517-1D31-3A4B-BD7E-0539825EB553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4CE955AB-8744-9D89-2E2D-8CA3F291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776" y="525648"/>
            <a:ext cx="9751224" cy="1138555"/>
          </a:xfrm>
          <a:prstGeom prst="rect">
            <a:avLst/>
          </a:prstGeom>
        </p:spPr>
        <p:txBody>
          <a:bodyPr/>
          <a:lstStyle>
            <a:lvl1pPr algn="ctr">
              <a:defRPr sz="2400" b="1" i="0">
                <a:solidFill>
                  <a:srgbClr val="1C4E9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12" name="Segnaposto piè di pagina 4">
            <a:extLst>
              <a:ext uri="{FF2B5EF4-FFF2-40B4-BE49-F238E27FC236}">
                <a16:creationId xmlns:a16="http://schemas.microsoft.com/office/drawing/2014/main" id="{CCACF766-5D7D-3B65-05E7-83A9CF6DA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1" i="0">
                <a:solidFill>
                  <a:srgbClr val="1C4E9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it-IT" dirty="0"/>
              <a:t>Shanghai, 15</a:t>
            </a:r>
            <a:r>
              <a:rPr lang="it-IT" baseline="30000" dirty="0"/>
              <a:t>th </a:t>
            </a:r>
            <a:r>
              <a:rPr lang="it-IT" dirty="0" err="1"/>
              <a:t>October</a:t>
            </a:r>
            <a:r>
              <a:rPr lang="it-IT" dirty="0"/>
              <a:t> 2024</a:t>
            </a:r>
          </a:p>
          <a:p>
            <a:pPr>
              <a:defRPr/>
            </a:pPr>
            <a:endParaRPr lang="it-IT" dirty="0"/>
          </a:p>
        </p:txBody>
      </p:sp>
      <p:pic>
        <p:nvPicPr>
          <p:cNvPr id="7" name="Immagine 6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DCDD0B58-530E-549C-22ED-8E8F2B9FA7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44" y="203480"/>
            <a:ext cx="1989282" cy="696249"/>
          </a:xfrm>
          <a:prstGeom prst="rect">
            <a:avLst/>
          </a:prstGeom>
        </p:spPr>
      </p:pic>
      <p:pic>
        <p:nvPicPr>
          <p:cNvPr id="1026" name="Picture 2">
            <a:hlinkClick r:id="rId4" tooltip="https://www.linkedin.com/company/acimit"/>
            <a:extLst>
              <a:ext uri="{FF2B5EF4-FFF2-40B4-BE49-F238E27FC236}">
                <a16:creationId xmlns:a16="http://schemas.microsoft.com/office/drawing/2014/main" id="{2594E48F-E509-4AC2-5885-DF10E76568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643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hlinkClick r:id="rId6" tooltip="https://x.com/ACIMIT_info"/>
            <a:extLst>
              <a:ext uri="{FF2B5EF4-FFF2-40B4-BE49-F238E27FC236}">
                <a16:creationId xmlns:a16="http://schemas.microsoft.com/office/drawing/2014/main" id="{73E44F5B-8B84-9E4D-CF11-82799943B4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481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8" tooltip="https://www.facebook.com/Acimit1945/"/>
            <a:extLst>
              <a:ext uri="{FF2B5EF4-FFF2-40B4-BE49-F238E27FC236}">
                <a16:creationId xmlns:a16="http://schemas.microsoft.com/office/drawing/2014/main" id="{4CAB4AAC-BCBF-78B2-9554-0F38665C51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318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hlinkClick r:id="rId10" tooltip="https://www.youtube.com/channel/UCyALRqEzR6QCSXz3aFNlBDA"/>
            <a:extLst>
              <a:ext uri="{FF2B5EF4-FFF2-40B4-BE49-F238E27FC236}">
                <a16:creationId xmlns:a16="http://schemas.microsoft.com/office/drawing/2014/main" id="{F06002B5-2258-B52D-64D0-D2E3EFF008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9156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54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0274A3D-4A29-1F2A-705B-F52E2AD147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681728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E7D6DEBE-8961-84BD-38A1-B2055A2DEF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3113089"/>
            <a:ext cx="10363200" cy="631822"/>
          </a:xfrm>
          <a:prstGeom prst="rect">
            <a:avLst/>
          </a:prstGeom>
        </p:spPr>
        <p:txBody>
          <a:bodyPr/>
          <a:lstStyle>
            <a:lvl1pPr algn="l">
              <a:defRPr sz="3600" b="1" i="0">
                <a:solidFill>
                  <a:srgbClr val="1C4E9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GRAZIE</a:t>
            </a:r>
          </a:p>
        </p:txBody>
      </p:sp>
      <p:pic>
        <p:nvPicPr>
          <p:cNvPr id="5" name="Immagine 4" descr="Immagine che contiene Elementi grafici, Carattere, grafica, schermata&#10;&#10;Il contenuto generato dall'IA potrebbe non essere corretto.">
            <a:extLst>
              <a:ext uri="{FF2B5EF4-FFF2-40B4-BE49-F238E27FC236}">
                <a16:creationId xmlns:a16="http://schemas.microsoft.com/office/drawing/2014/main" id="{9A3BEC3D-38F2-9E91-E011-05B9246C2A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44" y="203480"/>
            <a:ext cx="1989282" cy="696249"/>
          </a:xfrm>
          <a:prstGeom prst="rect">
            <a:avLst/>
          </a:prstGeom>
        </p:spPr>
      </p:pic>
      <p:pic>
        <p:nvPicPr>
          <p:cNvPr id="2" name="Picture 2">
            <a:hlinkClick r:id="rId4" tooltip="https://www.linkedin.com/company/acimit"/>
            <a:extLst>
              <a:ext uri="{FF2B5EF4-FFF2-40B4-BE49-F238E27FC236}">
                <a16:creationId xmlns:a16="http://schemas.microsoft.com/office/drawing/2014/main" id="{86A1E905-1CC6-5821-B825-3994664FAA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643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>
            <a:hlinkClick r:id="rId6" tooltip="https://x.com/ACIMIT_info"/>
            <a:extLst>
              <a:ext uri="{FF2B5EF4-FFF2-40B4-BE49-F238E27FC236}">
                <a16:creationId xmlns:a16="http://schemas.microsoft.com/office/drawing/2014/main" id="{B29C5442-2750-1C30-AF9D-BFBC756F6A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481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hlinkClick r:id="rId8" tooltip="https://www.facebook.com/Acimit1945/"/>
            <a:extLst>
              <a:ext uri="{FF2B5EF4-FFF2-40B4-BE49-F238E27FC236}">
                <a16:creationId xmlns:a16="http://schemas.microsoft.com/office/drawing/2014/main" id="{9C93CBE0-430F-E906-1B92-09DA619FCE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318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>
            <a:hlinkClick r:id="rId10" tooltip="https://www.youtube.com/channel/UCyALRqEzR6QCSXz3aFNlBDA"/>
            <a:extLst>
              <a:ext uri="{FF2B5EF4-FFF2-40B4-BE49-F238E27FC236}">
                <a16:creationId xmlns:a16="http://schemas.microsoft.com/office/drawing/2014/main" id="{9BF1A529-89C2-6D9F-A892-DA65C34E36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9156" y="6370150"/>
            <a:ext cx="317933" cy="317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77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668" r:id="rId1"/>
    <p:sldLayoutId id="2147484659" r:id="rId2"/>
    <p:sldLayoutId id="2147484663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AC598-C889-E47D-33B1-B82582581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4">
            <a:extLst>
              <a:ext uri="{FF2B5EF4-FFF2-40B4-BE49-F238E27FC236}">
                <a16:creationId xmlns:a16="http://schemas.microsoft.com/office/drawing/2014/main" id="{73FB5B42-9BDA-EA91-3606-5538148170C7}"/>
              </a:ext>
            </a:extLst>
          </p:cNvPr>
          <p:cNvSpPr txBox="1">
            <a:spLocks/>
          </p:cNvSpPr>
          <p:nvPr/>
        </p:nvSpPr>
        <p:spPr>
          <a:xfrm>
            <a:off x="2659311" y="420519"/>
            <a:ext cx="9219500" cy="606206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i="0" kern="1200">
                <a:solidFill>
                  <a:srgbClr val="1C4E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it-IT" sz="2600" dirty="0">
              <a:latin typeface="Arial Black" panose="020B0A04020102020204" pitchFamily="34" charset="0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8CD844D-0EE1-686F-9951-51357AFD3BEF}"/>
              </a:ext>
            </a:extLst>
          </p:cNvPr>
          <p:cNvSpPr/>
          <p:nvPr/>
        </p:nvSpPr>
        <p:spPr>
          <a:xfrm>
            <a:off x="2346122" y="157420"/>
            <a:ext cx="71865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4D658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solidFill>
                  <a:srgbClr val="27579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REZZI COMMODITY UE</a:t>
            </a:r>
          </a:p>
        </p:txBody>
      </p:sp>
      <p:sp>
        <p:nvSpPr>
          <p:cNvPr id="2" name="Titolo 4">
            <a:extLst>
              <a:ext uri="{FF2B5EF4-FFF2-40B4-BE49-F238E27FC236}">
                <a16:creationId xmlns:a16="http://schemas.microsoft.com/office/drawing/2014/main" id="{AF427841-21E7-D424-D312-EE0B8080CBFA}"/>
              </a:ext>
            </a:extLst>
          </p:cNvPr>
          <p:cNvSpPr txBox="1">
            <a:spLocks/>
          </p:cNvSpPr>
          <p:nvPr/>
        </p:nvSpPr>
        <p:spPr>
          <a:xfrm>
            <a:off x="0" y="572919"/>
            <a:ext cx="12192000" cy="606206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i="0" kern="1200">
                <a:solidFill>
                  <a:srgbClr val="1C4E9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br>
              <a:rPr lang="it-IT" sz="2600" dirty="0">
                <a:latin typeface="Arial Black" panose="020B0A04020102020204" pitchFamily="34" charset="0"/>
              </a:rPr>
            </a:br>
            <a:endParaRPr lang="it-IT" sz="2600" dirty="0">
              <a:latin typeface="Arial Black" panose="020B0A04020102020204" pitchFamily="34" charset="0"/>
            </a:endParaRPr>
          </a:p>
        </p:txBody>
      </p:sp>
      <p:pic>
        <p:nvPicPr>
          <p:cNvPr id="9" name="Immagine 8" descr="Immagine che contiene Carattere, Elementi grafici, logo, testo&#10;&#10;Il contenuto generato dall'IA potrebbe non essere corretto.">
            <a:extLst>
              <a:ext uri="{FF2B5EF4-FFF2-40B4-BE49-F238E27FC236}">
                <a16:creationId xmlns:a16="http://schemas.microsoft.com/office/drawing/2014/main" id="{975F40D1-2196-9C4B-9B4B-AA6B63411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7140" y="239895"/>
            <a:ext cx="1625100" cy="758380"/>
          </a:xfrm>
          <a:prstGeom prst="rect">
            <a:avLst/>
          </a:prstGeo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10C7EE2-15BF-575E-DB35-8F55F4DAD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186791"/>
              </p:ext>
            </p:extLst>
          </p:nvPr>
        </p:nvGraphicFramePr>
        <p:xfrm>
          <a:off x="1384974" y="876022"/>
          <a:ext cx="9108861" cy="2999537"/>
        </p:xfrm>
        <a:graphic>
          <a:graphicData uri="http://schemas.openxmlformats.org/drawingml/2006/table">
            <a:tbl>
              <a:tblPr/>
              <a:tblGrid>
                <a:gridCol w="4947246">
                  <a:extLst>
                    <a:ext uri="{9D8B030D-6E8A-4147-A177-3AD203B41FA5}">
                      <a16:colId xmlns:a16="http://schemas.microsoft.com/office/drawing/2014/main" val="694304717"/>
                    </a:ext>
                  </a:extLst>
                </a:gridCol>
                <a:gridCol w="1261351">
                  <a:extLst>
                    <a:ext uri="{9D8B030D-6E8A-4147-A177-3AD203B41FA5}">
                      <a16:colId xmlns:a16="http://schemas.microsoft.com/office/drawing/2014/main" val="1750510243"/>
                    </a:ext>
                  </a:extLst>
                </a:gridCol>
                <a:gridCol w="1449464">
                  <a:extLst>
                    <a:ext uri="{9D8B030D-6E8A-4147-A177-3AD203B41FA5}">
                      <a16:colId xmlns:a16="http://schemas.microsoft.com/office/drawing/2014/main" val="4247795022"/>
                    </a:ext>
                  </a:extLst>
                </a:gridCol>
                <a:gridCol w="1450800">
                  <a:extLst>
                    <a:ext uri="{9D8B030D-6E8A-4147-A177-3AD203B41FA5}">
                      <a16:colId xmlns:a16="http://schemas.microsoft.com/office/drawing/2014/main" val="2385117953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Dati Mensili, Indici in Euro (base 2022-01 = 100)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7865191"/>
                  </a:ext>
                </a:extLst>
              </a:tr>
              <a:tr h="476303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settembre 2025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var. congiunturale*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var. tendenziale**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732601"/>
                  </a:ext>
                </a:extLst>
              </a:tr>
              <a:tr h="475200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I-Last Price EU-Indice Totale Ferrosi (Europa)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882145"/>
                  </a:ext>
                </a:extLst>
              </a:tr>
              <a:tr h="476303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I-Last Price EU-Indice Totale Non Ferrosi (Europa)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889571"/>
                  </a:ext>
                </a:extLst>
              </a:tr>
              <a:tr h="476303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I-Last Price EU-Indice Totale Energetici (Europa)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6933231"/>
                  </a:ext>
                </a:extLst>
              </a:tr>
              <a:tr h="476303"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I-Last Price EU-Indice Totale Fibre Tessili (Europa)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01223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1EC77DB-29F7-6ECF-3C42-72066716E9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489990"/>
              </p:ext>
            </p:extLst>
          </p:nvPr>
        </p:nvGraphicFramePr>
        <p:xfrm>
          <a:off x="1384974" y="4781833"/>
          <a:ext cx="9108861" cy="1364132"/>
        </p:xfrm>
        <a:graphic>
          <a:graphicData uri="http://schemas.openxmlformats.org/drawingml/2006/table">
            <a:tbl>
              <a:tblPr/>
              <a:tblGrid>
                <a:gridCol w="9108861">
                  <a:extLst>
                    <a:ext uri="{9D8B030D-6E8A-4147-A177-3AD203B41FA5}">
                      <a16:colId xmlns:a16="http://schemas.microsoft.com/office/drawing/2014/main" val="4048306178"/>
                    </a:ext>
                  </a:extLst>
                </a:gridCol>
              </a:tblGrid>
              <a:tr h="341033"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44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I - Last Price EU - Indice Totale Ferrosi (Europa)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Indice aggregato tipologia Ferrosi, pesato per i valori di import UE27</a:t>
                      </a:r>
                      <a:endParaRPr lang="it-IT" sz="1200" b="1" i="0" u="none" strike="noStrike" dirty="0">
                        <a:solidFill>
                          <a:srgbClr val="373A3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806310"/>
                  </a:ext>
                </a:extLst>
              </a:tr>
              <a:tr h="341033"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44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I - Last Price EU - Indice Totale Non Ferrosi (Europa)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Indice aggregato tipologia Non Ferrosi, pesato per i valori di import UE27</a:t>
                      </a:r>
                      <a:endParaRPr lang="it-IT" sz="1200" b="1" i="0" u="none" strike="noStrike" dirty="0">
                        <a:solidFill>
                          <a:srgbClr val="373A3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854850"/>
                  </a:ext>
                </a:extLst>
              </a:tr>
              <a:tr h="341033"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44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I - Last Price EU - Indice Totale Energetici (Europa)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Indice aggregato tipologia Non Ferrosi, pesato per i valori di import UE27</a:t>
                      </a:r>
                      <a:endParaRPr lang="it-IT" sz="1200" b="1" i="0" u="none" strike="noStrike" dirty="0">
                        <a:solidFill>
                          <a:srgbClr val="373A3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807007"/>
                  </a:ext>
                </a:extLst>
              </a:tr>
              <a:tr h="341033">
                <a:tc>
                  <a:txBody>
                    <a:bodyPr/>
                    <a:lstStyle/>
                    <a:p>
                      <a:pPr marL="171450" indent="-171450" algn="l" fontAlgn="b">
                        <a:lnSpc>
                          <a:spcPts val="144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I - Last Price EU - Indice Totale Fibre Tessili (Europa)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Indice aggregato tipologia Non Ferrosi, pesato per i valori di import UE27</a:t>
                      </a:r>
                      <a:endParaRPr lang="it-IT" sz="1200" b="1" i="0" u="none" strike="noStrike" dirty="0">
                        <a:solidFill>
                          <a:srgbClr val="373A3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231122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6E90C93-64F5-F58C-5A51-882A95798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438003"/>
              </p:ext>
            </p:extLst>
          </p:nvPr>
        </p:nvGraphicFramePr>
        <p:xfrm>
          <a:off x="1384974" y="3959044"/>
          <a:ext cx="6584590" cy="478155"/>
        </p:xfrm>
        <a:graphic>
          <a:graphicData uri="http://schemas.openxmlformats.org/drawingml/2006/table">
            <a:tbl>
              <a:tblPr/>
              <a:tblGrid>
                <a:gridCol w="6584590">
                  <a:extLst>
                    <a:ext uri="{9D8B030D-6E8A-4147-A177-3AD203B41FA5}">
                      <a16:colId xmlns:a16="http://schemas.microsoft.com/office/drawing/2014/main" val="25008003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* </a:t>
                      </a: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Variazione Congiunturale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variazione rispetto al mese precedente.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9479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** </a:t>
                      </a:r>
                      <a:r>
                        <a:rPr lang="it-IT" sz="1200" b="1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Variazione Tendenziale</a:t>
                      </a:r>
                      <a:r>
                        <a:rPr lang="it-IT" sz="1200" b="0" i="0" u="none" strike="noStrike" dirty="0">
                          <a:solidFill>
                            <a:srgbClr val="373A3C"/>
                          </a:solidFill>
                          <a:effectLst/>
                          <a:latin typeface="Arial" panose="020B0604020202020204" pitchFamily="34" charset="0"/>
                        </a:rPr>
                        <a:t>: variazione rispetto allo stesso mese dell'anno precedente.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427480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20FB58B7-05DF-9E48-2F93-C4186D5B4E98}"/>
              </a:ext>
            </a:extLst>
          </p:cNvPr>
          <p:cNvSpPr/>
          <p:nvPr/>
        </p:nvSpPr>
        <p:spPr>
          <a:xfrm>
            <a:off x="1336623" y="4781832"/>
            <a:ext cx="9157212" cy="145824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00160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201710" id="{EF9A2B64-508F-614B-8DF5-13C6AD2AADA8}" vid="{9D16B214-460D-244C-AACF-150B6DAAFF3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Arial Black</vt:lpstr>
      <vt:lpstr>Calibri</vt:lpstr>
      <vt:lpstr>Gotham Bold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Acimit-BRR</dc:creator>
  <cp:lastModifiedBy>Acimit-BDN</cp:lastModifiedBy>
  <cp:revision>1083</cp:revision>
  <cp:lastPrinted>2025-10-21T07:15:11Z</cp:lastPrinted>
  <dcterms:created xsi:type="dcterms:W3CDTF">2017-10-18T14:56:22Z</dcterms:created>
  <dcterms:modified xsi:type="dcterms:W3CDTF">2025-10-22T10:06:22Z</dcterms:modified>
</cp:coreProperties>
</file>